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Noto Sans CJK KR Bold"/>
      <p:bold r:id="rId34"/>
    </p:embeddedFont>
    <p:embeddedFont>
      <p:font typeface="Noto Sans CJK KR Light"/>
      <p:regular r:id="rId35"/>
    </p:embeddedFont>
    <p:embeddedFont>
      <p:font typeface="Noto Sans CJK KR Regular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1.fntdata" Type="http://schemas.openxmlformats.org/officeDocument/2006/relationships/font"/><Relationship Id="rId35" Target="fonts/font2.fntdata" Type="http://schemas.openxmlformats.org/officeDocument/2006/relationships/font"/><Relationship Id="rId36" Target="fonts/font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34.png" Type="http://schemas.openxmlformats.org/officeDocument/2006/relationships/image"/><Relationship Id="rId5" Target="../media/image12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7.gif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45700" y="7505700"/>
            <a:ext cx="73660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6000" b="true" i="false" u="none" strike="noStrike">
                <a:solidFill>
                  <a:srgbClr val="333333"/>
                </a:solidFill>
                <a:ea typeface="Noto Sans CJK KR Bold"/>
              </a:rPr>
              <a:t>팀</a:t>
            </a:r>
            <a:r>
              <a:rPr lang="en-US" sz="6000" b="true" i="false" u="none" strike="noStrike">
                <a:solidFill>
                  <a:srgbClr val="333333"/>
                </a:solidFill>
                <a:latin typeface="Noto Sans CJK KR Bold"/>
              </a:rPr>
              <a:t> DP</a:t>
            </a:r>
          </a:p>
          <a:p>
            <a:pPr algn="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김하영</a:t>
            </a:r>
            <a:r>
              <a:rPr lang="en-US" sz="3000" b="false" i="false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김동현</a:t>
            </a:r>
            <a:r>
              <a:rPr lang="en-US" sz="3000" b="false" i="false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김기호</a:t>
            </a:r>
            <a:r>
              <a:rPr lang="en-US" sz="3000" b="false" i="false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조태식</a:t>
            </a:r>
            <a:r>
              <a:rPr lang="en-US" sz="3000" b="false" i="false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기석광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5800" y="939800"/>
            <a:ext cx="6807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플레이데이터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최종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2400" b="false" i="false" u="none" strike="noStrike">
                <a:solidFill>
                  <a:srgbClr val="5D5D5D"/>
                </a:solidFill>
                <a:ea typeface="Noto Sans CJK KR Light"/>
              </a:rPr>
              <a:t>프로젝트</a:t>
            </a:r>
            <a:r>
              <a:rPr lang="en-US" sz="2400" b="false" i="false" u="none" strike="noStrike">
                <a:solidFill>
                  <a:srgbClr val="5D5D5D"/>
                </a:solidFill>
                <a:latin typeface="Noto Sans CJK KR Light"/>
              </a:rPr>
              <a:t>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5500" y="1752600"/>
            <a:ext cx="14998700" cy="431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3100" b="false" i="false" u="none" strike="noStrike">
                <a:solidFill>
                  <a:srgbClr val="5D5D5D"/>
                </a:solidFill>
                <a:ea typeface="Noto Sans CJK KR Bold"/>
              </a:rPr>
              <a:t>데이터</a:t>
            </a:r>
            <a:r>
              <a:rPr lang="en-US" sz="131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13100" b="false" i="false" u="none" strike="noStrike">
                <a:solidFill>
                  <a:srgbClr val="5D5D5D"/>
                </a:solidFill>
                <a:ea typeface="Noto Sans CJK KR Bold"/>
              </a:rPr>
              <a:t>플랫폼</a:t>
            </a:r>
            <a:r>
              <a:rPr lang="en-US" sz="13100" b="false" i="false" u="none" strike="noStrike">
                <a:solidFill>
                  <a:srgbClr val="5D5D5D"/>
                </a:solidFill>
                <a:latin typeface="Noto Sans CJK KR 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13100" b="false" i="false" u="none" strike="noStrike">
                <a:solidFill>
                  <a:srgbClr val="5D5D5D"/>
                </a:solidFill>
                <a:ea typeface="Noto Sans CJK KR Bold"/>
              </a:rPr>
              <a:t>벤치마킹</a:t>
            </a:r>
            <a:r>
              <a:rPr lang="en-US" sz="131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13100" b="false" i="false" u="none" strike="noStrike">
                <a:solidFill>
                  <a:srgbClr val="5D5D5D"/>
                </a:solidFill>
                <a:ea typeface="Noto Sans CJK KR Bold"/>
              </a:rPr>
              <a:t>프로젝트</a:t>
            </a:r>
            <a:r>
              <a:rPr lang="en-US" sz="13100" b="false" i="false" u="none" strike="noStrike">
                <a:solidFill>
                  <a:srgbClr val="5D5D5D"/>
                </a:solidFill>
                <a:latin typeface="Noto Sans CJK KR Bold"/>
              </a:rPr>
              <a:t>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90900" y="3987800"/>
            <a:ext cx="2451100" cy="247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55900" y="6807200"/>
            <a:ext cx="1587500" cy="149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95800" y="6870700"/>
            <a:ext cx="1727200" cy="144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24000" y="1955800"/>
            <a:ext cx="6172200" cy="146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16100" y="3505200"/>
            <a:ext cx="5537200" cy="553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63100" y="2413000"/>
            <a:ext cx="5702300" cy="6172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Airflow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91200" y="2540000"/>
            <a:ext cx="2070100" cy="2070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2489200"/>
            <a:ext cx="2133600" cy="213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77500" y="2641600"/>
            <a:ext cx="1714500" cy="1816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Airflow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02100" y="2882900"/>
            <a:ext cx="914400" cy="1358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860800" y="4178300"/>
            <a:ext cx="14605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DB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수집요청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17700" y="2438400"/>
            <a:ext cx="2044700" cy="223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712200" y="2882900"/>
            <a:ext cx="914400" cy="13589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8331200" y="4254500"/>
            <a:ext cx="16129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DAG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생성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2941300" y="2882900"/>
            <a:ext cx="914400" cy="1358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2687300" y="4127500"/>
            <a:ext cx="13462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Worker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전달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46600" y="6261100"/>
            <a:ext cx="9194800" cy="2006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74299"/>
              </a:lnSpc>
            </a:pP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API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를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통해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DB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수집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 DAG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를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생성</a:t>
            </a:r>
          </a:p>
          <a:p>
            <a:pPr algn="ctr" lvl="0">
              <a:lnSpc>
                <a:spcPct val="174299"/>
              </a:lnSpc>
            </a:pP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주기적으로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파싱하여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플랫폼에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저장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1700" y="2032000"/>
            <a:ext cx="6540500" cy="665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Kafka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2500" y="3975100"/>
            <a:ext cx="8191500" cy="2222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742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Bold"/>
              </a:rPr>
              <a:t>클러스터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Bold"/>
              </a:rPr>
              <a:t>구성을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Bold"/>
              </a:rPr>
              <a:t>통한</a:t>
            </a:r>
          </a:p>
          <a:p>
            <a:pPr algn="ctr" lvl="0">
              <a:lnSpc>
                <a:spcPct val="174299"/>
              </a:lnSpc>
            </a:pPr>
            <a:r>
              <a:rPr lang="ko-KR" sz="5000" b="false" i="false" u="none" strike="noStrike">
                <a:solidFill>
                  <a:srgbClr val="FD8A69"/>
                </a:solidFill>
                <a:ea typeface="Noto Sans CJK KR Bold"/>
              </a:rPr>
              <a:t>내결함성</a:t>
            </a:r>
            <a:r>
              <a:rPr lang="en-US" sz="5000" b="false" i="false" u="none" strike="noStrike">
                <a:solidFill>
                  <a:srgbClr val="FD8A69"/>
                </a:solidFill>
                <a:latin typeface="Noto Sans CJK KR Bold"/>
              </a:rPr>
              <a:t>, </a:t>
            </a:r>
            <a:r>
              <a:rPr lang="ko-KR" sz="5000" b="false" i="false" u="none" strike="noStrike">
                <a:solidFill>
                  <a:srgbClr val="FD8A69"/>
                </a:solidFill>
                <a:ea typeface="Noto Sans CJK KR Bold"/>
              </a:rPr>
              <a:t>고가용성</a:t>
            </a:r>
            <a:r>
              <a:rPr lang="en-US" sz="5000" b="false" i="false" u="none" strike="noStrike">
                <a:solidFill>
                  <a:srgbClr val="FD8A69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FD8A69"/>
                </a:solidFill>
                <a:ea typeface="Noto Sans CJK KR Bold"/>
              </a:rPr>
              <a:t>설계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16200" y="1917700"/>
            <a:ext cx="13042900" cy="4343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Kafka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89300" y="6642100"/>
            <a:ext cx="11696700" cy="2222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742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Bold"/>
              </a:rPr>
              <a:t>같은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Bold"/>
              </a:rPr>
              <a:t>에코시스템에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Bold"/>
              </a:rPr>
              <a:t>속하더라도</a:t>
            </a:r>
          </a:p>
          <a:p>
            <a:pPr algn="ctr" lvl="0">
              <a:lnSpc>
                <a:spcPct val="174299"/>
              </a:lnSpc>
            </a:pPr>
            <a:r>
              <a:rPr lang="ko-KR" sz="5000" b="false" i="false" u="none" strike="noStrike">
                <a:solidFill>
                  <a:srgbClr val="FD8A69"/>
                </a:solidFill>
                <a:ea typeface="Noto Sans CJK KR Bold"/>
              </a:rPr>
              <a:t>서로</a:t>
            </a:r>
            <a:r>
              <a:rPr lang="en-US" sz="5000" b="false" i="false" u="none" strike="noStrike">
                <a:solidFill>
                  <a:srgbClr val="FD8A69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FD8A69"/>
                </a:solidFill>
                <a:ea typeface="Noto Sans CJK KR Bold"/>
              </a:rPr>
              <a:t>다른</a:t>
            </a:r>
            <a:r>
              <a:rPr lang="en-US" sz="5000" b="false" i="false" u="none" strike="noStrike">
                <a:solidFill>
                  <a:srgbClr val="FD8A69"/>
                </a:solidFill>
                <a:latin typeface="Noto Sans CJK KR Bold"/>
              </a:rPr>
              <a:t> </a:t>
            </a:r>
            <a:r>
              <a:rPr lang="ko-KR" sz="5000" b="false" i="false" u="none" strike="noStrike">
                <a:solidFill>
                  <a:srgbClr val="FD8A69"/>
                </a:solidFill>
                <a:ea typeface="Noto Sans CJK KR Bold"/>
              </a:rPr>
              <a:t>어플리케이션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0900" y="1816100"/>
            <a:ext cx="7861300" cy="5194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24900" y="1866900"/>
            <a:ext cx="8712200" cy="509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Kafka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87800" y="6972300"/>
            <a:ext cx="10312400" cy="2006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74299"/>
              </a:lnSpc>
            </a:pP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ZooKeeper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를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사용해서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구성하는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대신</a:t>
            </a:r>
          </a:p>
          <a:p>
            <a:pPr algn="ctr" lvl="0">
              <a:lnSpc>
                <a:spcPct val="174299"/>
              </a:lnSpc>
            </a:pP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Kraft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메커니즘을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이용해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클러스터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구성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03400" y="1917700"/>
            <a:ext cx="14681200" cy="4470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Kafka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74900" y="6769100"/>
            <a:ext cx="13538200" cy="2006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74299"/>
              </a:lnSpc>
            </a:pP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AWS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의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 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완전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관리형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서비스인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 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MSK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를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이용하여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,</a:t>
            </a:r>
          </a:p>
          <a:p>
            <a:pPr algn="ctr" lvl="0">
              <a:lnSpc>
                <a:spcPct val="174299"/>
              </a:lnSpc>
            </a:pP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인프라보단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로직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구현에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더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집중할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수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있도록</a:t>
            </a:r>
            <a:r>
              <a:rPr lang="en-US" sz="45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500" b="false" i="false" u="none" strike="noStrike">
                <a:solidFill>
                  <a:srgbClr val="5D5D5D"/>
                </a:solidFill>
                <a:ea typeface="Noto Sans CJK KR Bold"/>
              </a:rPr>
              <a:t>함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1727200"/>
            <a:ext cx="8940800" cy="7289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Kafka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28200" y="3860800"/>
            <a:ext cx="7823200" cy="29337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74299"/>
              </a:lnSpc>
            </a:pPr>
            <a:r>
              <a:rPr lang="ko-KR" sz="4100" b="false" i="false" u="none" strike="noStrike">
                <a:solidFill>
                  <a:srgbClr val="5D5D5D"/>
                </a:solidFill>
                <a:ea typeface="Noto Sans CJK KR Bold"/>
              </a:rPr>
              <a:t>스트림</a:t>
            </a:r>
            <a:r>
              <a:rPr lang="en-US" sz="41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100" b="false" i="false" u="none" strike="noStrike">
                <a:solidFill>
                  <a:srgbClr val="5D5D5D"/>
                </a:solidFill>
                <a:ea typeface="Noto Sans CJK KR Bold"/>
              </a:rPr>
              <a:t>프로세싱</a:t>
            </a:r>
            <a:r>
              <a:rPr lang="en-US" sz="41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100" b="false" i="false" u="none" strike="noStrike">
                <a:solidFill>
                  <a:srgbClr val="5D5D5D"/>
                </a:solidFill>
                <a:ea typeface="Noto Sans CJK KR Bold"/>
              </a:rPr>
              <a:t>프레임워크인</a:t>
            </a:r>
          </a:p>
          <a:p>
            <a:pPr algn="ctr" lvl="0">
              <a:lnSpc>
                <a:spcPct val="174299"/>
              </a:lnSpc>
            </a:pPr>
            <a:r>
              <a:rPr lang="en-US" sz="4100" b="false" i="false" u="none" strike="noStrike">
                <a:solidFill>
                  <a:srgbClr val="5D5D5D"/>
                </a:solidFill>
                <a:latin typeface="Noto Sans CJK KR Bold"/>
              </a:rPr>
              <a:t>Kafka Streams</a:t>
            </a:r>
            <a:r>
              <a:rPr lang="ko-KR" sz="4100" b="false" i="false" u="none" strike="noStrike">
                <a:solidFill>
                  <a:srgbClr val="5D5D5D"/>
                </a:solidFill>
                <a:ea typeface="Noto Sans CJK KR Bold"/>
              </a:rPr>
              <a:t>를</a:t>
            </a:r>
            <a:r>
              <a:rPr lang="en-US" sz="41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100" b="false" i="false" u="none" strike="noStrike">
                <a:solidFill>
                  <a:srgbClr val="5D5D5D"/>
                </a:solidFill>
                <a:ea typeface="Noto Sans CJK KR Bold"/>
              </a:rPr>
              <a:t>이용</a:t>
            </a:r>
          </a:p>
          <a:p>
            <a:pPr algn="ctr" lvl="0">
              <a:lnSpc>
                <a:spcPct val="174299"/>
              </a:lnSpc>
            </a:pPr>
            <a:r>
              <a:rPr lang="ko-KR" sz="4100" b="false" i="false" u="none" strike="noStrike">
                <a:solidFill>
                  <a:srgbClr val="5D5D5D"/>
                </a:solidFill>
                <a:ea typeface="Noto Sans CJK KR Bold"/>
              </a:rPr>
              <a:t>실시간</a:t>
            </a:r>
            <a:r>
              <a:rPr lang="en-US" sz="41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100" b="false" i="false" u="none" strike="noStrike">
                <a:solidFill>
                  <a:srgbClr val="5D5D5D"/>
                </a:solidFill>
                <a:ea typeface="Noto Sans CJK KR Bold"/>
              </a:rPr>
              <a:t>데이터를</a:t>
            </a:r>
            <a:r>
              <a:rPr lang="en-US" sz="41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100" b="false" i="false" u="none" strike="noStrike">
                <a:solidFill>
                  <a:srgbClr val="5D5D5D"/>
                </a:solidFill>
                <a:ea typeface="Noto Sans CJK KR Bold"/>
              </a:rPr>
              <a:t>처리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006600" y="2578100"/>
          <a:ext cx="14262100" cy="6527800"/>
        </p:xfrm>
        <a:graphic>
          <a:graphicData uri="http://schemas.openxmlformats.org/drawingml/2006/table">
            <a:tbl>
              <a:tblPr/>
              <a:tblGrid>
                <a:gridCol w="7137400"/>
                <a:gridCol w="7137400"/>
              </a:tblGrid>
              <a:tr h="1409700"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130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207499"/>
                        </a:lnSpc>
                        <a:defRPr/>
                      </a:pP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대규모</a:t>
                      </a: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데이터</a:t>
                      </a: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처리</a:t>
                      </a: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프레임워크</a:t>
                      </a:r>
                      <a:endParaRPr lang="en-US" sz="1100"/>
                    </a:p>
                    <a:p>
                      <a:pPr algn="ctr" lvl="0">
                        <a:lnSpc>
                          <a:spcPct val="207499"/>
                        </a:lnSpc>
                      </a:pP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다양한</a:t>
                      </a: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데이터소스</a:t>
                      </a:r>
                    </a:p>
                    <a:p>
                      <a:pPr algn="ctr" lvl="0">
                        <a:lnSpc>
                          <a:spcPct val="207499"/>
                        </a:lnSpc>
                      </a:pP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대용량</a:t>
                      </a: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고성능</a:t>
                      </a: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ETL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207499"/>
                        </a:lnSpc>
                        <a:defRPr/>
                      </a:pP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Kafka </a:t>
                      </a: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통합</a:t>
                      </a: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경량</a:t>
                      </a: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스트리밍</a:t>
                      </a: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라이브러리</a:t>
                      </a:r>
                      <a:endParaRPr lang="en-US" sz="1100"/>
                    </a:p>
                    <a:p>
                      <a:pPr algn="ctr" lvl="0">
                        <a:lnSpc>
                          <a:spcPct val="207499"/>
                        </a:lnSpc>
                      </a:pP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Topic to Topic (Kafka)</a:t>
                      </a:r>
                    </a:p>
                    <a:p>
                      <a:pPr algn="ctr" lvl="0">
                        <a:lnSpc>
                          <a:spcPct val="207499"/>
                        </a:lnSpc>
                      </a:pP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단순한</a:t>
                      </a: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변환</a:t>
                      </a:r>
                      <a:r>
                        <a:rPr lang="en-US" sz="3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로직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75000" y="1638300"/>
            <a:ext cx="4826000" cy="231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77400" y="2044700"/>
            <a:ext cx="6172200" cy="1498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Kafka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2209800"/>
            <a:ext cx="4305300" cy="101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3289300"/>
            <a:ext cx="3860800" cy="386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57400" y="3683000"/>
            <a:ext cx="1790700" cy="306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397500" y="2120900"/>
            <a:ext cx="3746500" cy="511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2336800"/>
            <a:ext cx="4826000" cy="4660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0" y="2260600"/>
            <a:ext cx="4546600" cy="4826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NiFi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54400" y="7493000"/>
            <a:ext cx="11366500" cy="1498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Apache/NiFi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이미지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기반으로</a:t>
            </a:r>
          </a:p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인증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및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기능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추가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개발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하여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사용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070100"/>
            <a:ext cx="4572000" cy="441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14500" y="2527300"/>
            <a:ext cx="4305300" cy="457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14500" y="2908300"/>
            <a:ext cx="3340100" cy="3340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42900" y="2603500"/>
            <a:ext cx="3035300" cy="3797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88200" y="3136900"/>
            <a:ext cx="4216400" cy="207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839200" y="1917700"/>
            <a:ext cx="914400" cy="6350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NiFi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70200" y="7454900"/>
            <a:ext cx="12560300" cy="1498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Java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로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개발한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Custom Processor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를</a:t>
            </a:r>
          </a:p>
          <a:p>
            <a:pPr algn="ctr" lvl="0">
              <a:lnSpc>
                <a:spcPct val="116199"/>
              </a:lnSpc>
            </a:pP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NAR(NiFi Archive)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로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번들링하여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이미지에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같이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빌드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88500" y="3517900"/>
            <a:ext cx="7696200" cy="4914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3251200"/>
            <a:ext cx="9563100" cy="209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데이터산업</a:t>
            </a:r>
            <a:r>
              <a:rPr lang="en-US" sz="59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시장규모는</a:t>
            </a:r>
          </a:p>
          <a:p>
            <a:pPr algn="ctr" lvl="0">
              <a:lnSpc>
                <a:spcPct val="116199"/>
              </a:lnSpc>
            </a:pP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매년</a:t>
            </a:r>
            <a:r>
              <a:rPr lang="en-US" sz="5900" b="false" i="false" u="none" strike="noStrike">
                <a:solidFill>
                  <a:srgbClr val="5D5D5D"/>
                </a:solidFill>
                <a:latin typeface="Noto Sans CJK KR Bold"/>
              </a:rPr>
              <a:t> 10% </a:t>
            </a: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넘게</a:t>
            </a:r>
            <a:r>
              <a:rPr lang="en-US" sz="59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성장중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65500" y="2933700"/>
            <a:ext cx="1270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Noto Sans CJK KR Regular"/>
              </a:rPr>
              <a:t>단위</a:t>
            </a:r>
            <a:r>
              <a:rPr lang="en-US" sz="1800" b="false" i="false" u="none" strike="noStrike">
                <a:solidFill>
                  <a:srgbClr val="333333"/>
                </a:solidFill>
                <a:latin typeface="Noto Sans CJK KR Regular"/>
              </a:rPr>
              <a:t>: </a:t>
            </a:r>
            <a:r>
              <a:rPr lang="ko-KR" sz="1800" b="false" i="false" u="none" strike="noStrike">
                <a:solidFill>
                  <a:srgbClr val="333333"/>
                </a:solidFill>
                <a:ea typeface="Noto Sans CJK KR Regular"/>
              </a:rPr>
              <a:t>억원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98300" y="2705100"/>
            <a:ext cx="37592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ko-KR" sz="2600" b="false" i="false" u="none" strike="noStrike">
                <a:solidFill>
                  <a:srgbClr val="5D5D5D"/>
                </a:solidFill>
                <a:ea typeface="Noto Sans CJK KR Bold"/>
              </a:rPr>
              <a:t>데이터산업</a:t>
            </a:r>
            <a:r>
              <a:rPr lang="en-US" sz="26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2600" b="false" i="false" u="none" strike="noStrike">
                <a:solidFill>
                  <a:srgbClr val="5D5D5D"/>
                </a:solidFill>
                <a:ea typeface="Noto Sans CJK KR Bold"/>
              </a:rPr>
              <a:t>시장규모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98600" y="6819900"/>
            <a:ext cx="7569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마케팅</a:t>
            </a:r>
            <a:r>
              <a:rPr lang="en-US" sz="3000" b="false" i="false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제조</a:t>
            </a:r>
            <a:r>
              <a:rPr lang="en-US" sz="3000" b="false" i="false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의료</a:t>
            </a:r>
            <a:r>
              <a:rPr lang="en-US" sz="3000" b="false" i="false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통신</a:t>
            </a:r>
            <a:r>
              <a:rPr lang="en-US" sz="3000" b="false" i="false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보안</a:t>
            </a:r>
            <a:r>
              <a:rPr lang="en-US" sz="3000" b="false" i="false" u="none" strike="noStrike">
                <a:solidFill>
                  <a:srgbClr val="333333"/>
                </a:solidFill>
                <a:latin typeface="Noto Sans CJK KR Light"/>
              </a:rPr>
              <a:t>, </a:t>
            </a: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예술</a:t>
            </a:r>
            <a:r>
              <a:rPr lang="en-US" sz="3000" b="false" i="false" u="none" strike="noStrike">
                <a:solidFill>
                  <a:srgbClr val="333333"/>
                </a:solidFill>
                <a:latin typeface="Noto Sans CJK KR Light"/>
              </a:rPr>
              <a:t> </a:t>
            </a:r>
            <a:r>
              <a:rPr lang="ko-KR" sz="3000" b="false" i="false" u="none" strike="noStrike">
                <a:solidFill>
                  <a:srgbClr val="333333"/>
                </a:solidFill>
                <a:ea typeface="Noto Sans CJK KR Light"/>
              </a:rPr>
              <a:t>등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개요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GROWTH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55800" y="7620000"/>
            <a:ext cx="28448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333333"/>
                </a:solidFill>
                <a:ea typeface="Noto Sans CJK KR Regular"/>
              </a:rPr>
              <a:t>출처</a:t>
            </a:r>
            <a:r>
              <a:rPr lang="en-US" sz="1800" b="false" i="false" u="none" strike="noStrike">
                <a:solidFill>
                  <a:srgbClr val="333333"/>
                </a:solidFill>
                <a:latin typeface="Noto Sans CJK KR Regular"/>
              </a:rPr>
              <a:t>: </a:t>
            </a:r>
            <a:r>
              <a:rPr lang="ko-KR" sz="1800" b="false" i="false" u="none" strike="noStrike">
                <a:solidFill>
                  <a:srgbClr val="333333"/>
                </a:solidFill>
                <a:ea typeface="Noto Sans CJK KR Regular"/>
              </a:rPr>
              <a:t>한국데이터산업진흥원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8900" y="6972300"/>
            <a:ext cx="155702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각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버전별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기능별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라우팅을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통한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코드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분리</a:t>
            </a:r>
          </a:p>
          <a:p>
            <a:pPr algn="ctr" lvl="0">
              <a:lnSpc>
                <a:spcPct val="166000"/>
              </a:lnSpc>
            </a:pP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기능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모듈화를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통한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코드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재사용성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증대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605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" y="1879600"/>
            <a:ext cx="9474200" cy="477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99900" y="2628900"/>
            <a:ext cx="3759200" cy="327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BE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58900" y="6819900"/>
            <a:ext cx="155702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모든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호출에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비동기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처리를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적용</a:t>
            </a:r>
          </a:p>
          <a:p>
            <a:pPr algn="ctr" lvl="0">
              <a:lnSpc>
                <a:spcPct val="166000"/>
              </a:lnSpc>
            </a:pP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특히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I/O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작업이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많았던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API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서버의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처리율을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늘림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605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BE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22500" y="2019300"/>
            <a:ext cx="13817600" cy="4025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58900" y="5880100"/>
            <a:ext cx="155702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동기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(sync)                         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비동기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(async)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1000" y="7188200"/>
            <a:ext cx="98933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React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의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추상화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 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특징을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이용</a:t>
            </a:r>
          </a:p>
          <a:p>
            <a:pPr algn="ctr" lvl="0">
              <a:lnSpc>
                <a:spcPct val="166000"/>
              </a:lnSpc>
            </a:pP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반응형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대시보드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페이지를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개발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97200" y="1879600"/>
            <a:ext cx="12293600" cy="4838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- FE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1900" y="7124700"/>
            <a:ext cx="13271500" cy="181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66000"/>
              </a:lnSpc>
            </a:pP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Github Actions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와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Terraform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을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이용</a:t>
            </a:r>
          </a:p>
          <a:p>
            <a:pPr algn="ctr" lvl="0">
              <a:lnSpc>
                <a:spcPct val="166000"/>
              </a:lnSpc>
            </a:pP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인프라를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코드로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관리하고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Git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에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있는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서비스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배포</a:t>
            </a:r>
            <a:r>
              <a:rPr lang="en-US" sz="42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4200" b="false" i="false" u="none" strike="noStrike">
                <a:solidFill>
                  <a:srgbClr val="5D5D5D"/>
                </a:solidFill>
                <a:ea typeface="Noto Sans CJK KR Bold"/>
              </a:rPr>
              <a:t>자동화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97200" y="1574800"/>
            <a:ext cx="6172200" cy="547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02800" y="1574800"/>
            <a:ext cx="5588000" cy="5473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서비스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배포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5500" y="4584700"/>
            <a:ext cx="10502900" cy="105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테스트</a:t>
            </a:r>
            <a:r>
              <a:rPr lang="en-US" sz="59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서버에서</a:t>
            </a:r>
            <a:r>
              <a:rPr lang="en-US" sz="59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시연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DEMONSTRATION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9300" y="6718300"/>
            <a:ext cx="8775700" cy="232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다양한</a:t>
            </a:r>
            <a:r>
              <a:rPr lang="en-US" sz="63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소스에서</a:t>
            </a:r>
          </a:p>
          <a:p>
            <a:pPr algn="ctr" lvl="0">
              <a:lnSpc>
                <a:spcPct val="124499"/>
              </a:lnSpc>
            </a:pP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데이터</a:t>
            </a:r>
            <a:r>
              <a:rPr lang="en-US" sz="63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수집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59100" y="1816100"/>
            <a:ext cx="4356100" cy="435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41000" y="1816100"/>
            <a:ext cx="4610100" cy="4610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결과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RESULT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74100" y="6692900"/>
            <a:ext cx="8559800" cy="2324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웹</a:t>
            </a:r>
            <a:r>
              <a:rPr lang="en-US" sz="6300" b="false" i="false" u="none" strike="noStrike">
                <a:solidFill>
                  <a:srgbClr val="5D5D5D"/>
                </a:solidFill>
                <a:latin typeface="Noto Sans CJK KR Bold"/>
              </a:rPr>
              <a:t>UI</a:t>
            </a: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에서</a:t>
            </a:r>
            <a:r>
              <a:rPr lang="en-US" sz="63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데이터</a:t>
            </a:r>
            <a:r>
              <a:rPr lang="en-US" sz="63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조회</a:t>
            </a:r>
          </a:p>
          <a:p>
            <a:pPr algn="ctr" lvl="0">
              <a:lnSpc>
                <a:spcPct val="124499"/>
              </a:lnSpc>
            </a:pP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및</a:t>
            </a:r>
            <a:r>
              <a:rPr lang="en-US" sz="63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변환기능</a:t>
            </a:r>
            <a:r>
              <a:rPr lang="en-US" sz="63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적용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6800" y="2374900"/>
            <a:ext cx="14795500" cy="571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6000"/>
              </a:lnSpc>
            </a:pP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미흡사항</a:t>
            </a:r>
            <a:r>
              <a:rPr lang="en-US" sz="63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추가개발</a:t>
            </a:r>
            <a:r>
              <a:rPr lang="en-US" sz="63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6300" b="false" i="false" u="none" strike="noStrike">
                <a:solidFill>
                  <a:srgbClr val="5D5D5D"/>
                </a:solidFill>
                <a:ea typeface="Noto Sans CJK KR Bold"/>
              </a:rPr>
              <a:t>예정</a:t>
            </a:r>
          </a:p>
          <a:p>
            <a:pPr algn="l" lvl="0" indent="-342900" marL="342900">
              <a:lnSpc>
                <a:spcPct val="152720"/>
              </a:lnSpc>
              <a:buAutoNum type="arabicPeriod" startAt="1"/>
            </a:pP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웹상에서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데이터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조회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 UI 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구체화</a:t>
            </a:r>
            <a:b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</a:br>
          </a:p>
          <a:p>
            <a:pPr algn="l" lvl="0" indent="-342900" marL="342900">
              <a:lnSpc>
                <a:spcPct val="152720"/>
              </a:lnSpc>
              <a:buAutoNum type="arabicPeriod" startAt="1"/>
            </a:pP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데이터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기반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차트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대시보드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구현</a:t>
            </a:r>
            <a:b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</a:br>
          </a:p>
          <a:p>
            <a:pPr algn="l" lvl="0" indent="-342900" marL="342900">
              <a:lnSpc>
                <a:spcPct val="152720"/>
              </a:lnSpc>
              <a:buAutoNum type="arabicPeriod" startAt="1"/>
            </a:pP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관리자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-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테넌트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기반의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유저그룹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관계</a:t>
            </a:r>
            <a:r>
              <a:rPr lang="en-US" sz="38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3800" b="false" i="false" u="none" strike="noStrike">
                <a:solidFill>
                  <a:srgbClr val="5D5D5D"/>
                </a:solidFill>
                <a:ea typeface="Noto Sans CJK KR Bold"/>
              </a:rPr>
              <a:t>개발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향후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계획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FUTURE PLAN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66800" y="2438400"/>
          <a:ext cx="16167100" cy="6019800"/>
        </p:xfrm>
        <a:graphic>
          <a:graphicData uri="http://schemas.openxmlformats.org/drawingml/2006/table">
            <a:tbl>
              <a:tblPr/>
              <a:tblGrid>
                <a:gridCol w="3238500"/>
                <a:gridCol w="3238500"/>
                <a:gridCol w="3238500"/>
                <a:gridCol w="3238500"/>
                <a:gridCol w="3238500"/>
              </a:tblGrid>
              <a:tr h="439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사진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사진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사진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사진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800" b="false" i="false" u="none" strike="noStrike">
                          <a:solidFill>
                            <a:srgbClr val="595959"/>
                          </a:solidFill>
                          <a:ea typeface="S-Core Dream 5 Medium"/>
                        </a:rPr>
                        <a:t>사진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김하영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김동현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김기호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조태식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기석광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8001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팀장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, 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기획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프론트엔드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백엔드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Kafka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NiFi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Airflow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835900" y="2705100"/>
            <a:ext cx="2616200" cy="3683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0" y="2705100"/>
            <a:ext cx="2400300" cy="368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" y="2705100"/>
            <a:ext cx="2628900" cy="3683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12900" y="2705100"/>
            <a:ext cx="2616200" cy="3683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팀원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소개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TEAMS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27200" y="4394200"/>
            <a:ext cx="148336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8000" b="false" i="false" u="none" strike="noStrike">
                <a:solidFill>
                  <a:srgbClr val="5D5D5D"/>
                </a:solidFill>
                <a:latin typeface="Noto Sans CJK KR Bold"/>
              </a:rPr>
              <a:t>Q &amp; A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질문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QUESTION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315700" y="2400300"/>
            <a:ext cx="5435600" cy="6172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" y="3365500"/>
            <a:ext cx="9563100" cy="420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데이터</a:t>
            </a:r>
            <a:r>
              <a:rPr lang="en-US" sz="59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플랫폼</a:t>
            </a:r>
            <a:r>
              <a:rPr lang="en-US" sz="59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구축</a:t>
            </a:r>
          </a:p>
          <a:p>
            <a:pPr algn="ctr" lvl="0">
              <a:lnSpc>
                <a:spcPct val="116199"/>
              </a:lnSpc>
            </a:pP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인프라</a:t>
            </a:r>
            <a:r>
              <a:rPr lang="en-US" sz="5900" b="false" i="false" u="none" strike="noStrike">
                <a:solidFill>
                  <a:srgbClr val="5D5D5D"/>
                </a:solidFill>
                <a:latin typeface="Noto Sans CJK KR Bold"/>
              </a:rPr>
              <a:t>, </a:t>
            </a: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시간</a:t>
            </a:r>
            <a:r>
              <a:rPr lang="en-US" sz="5900" b="false" i="false" u="none" strike="noStrike">
                <a:solidFill>
                  <a:srgbClr val="5D5D5D"/>
                </a:solidFill>
                <a:latin typeface="Noto Sans CJK KR Bold"/>
              </a:rPr>
              <a:t>, </a:t>
            </a: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인력</a:t>
            </a:r>
          </a:p>
          <a:p>
            <a:pPr algn="ctr" lvl="0">
              <a:lnSpc>
                <a:spcPct val="116199"/>
              </a:lnSpc>
            </a:pPr>
            <a:r>
              <a:rPr lang="ko-KR" sz="5900" b="false" i="false" u="none" strike="noStrike">
                <a:solidFill>
                  <a:srgbClr val="5D5D5D"/>
                </a:solidFill>
                <a:ea typeface="Noto Sans CJK KR Bold"/>
              </a:rPr>
              <a:t>전부</a:t>
            </a:r>
            <a:r>
              <a:rPr lang="en-US" sz="5900" b="false" i="false" u="none" strike="noStrike">
                <a:solidFill>
                  <a:srgbClr val="5D5D5D"/>
                </a:solidFill>
                <a:latin typeface="Noto Sans CJK KR Bold"/>
              </a:rPr>
              <a:t> </a:t>
            </a:r>
            <a:r>
              <a:rPr lang="ko-KR" sz="5900" b="true" i="false" u="none" strike="noStrike">
                <a:solidFill>
                  <a:srgbClr val="FD8A69"/>
                </a:solidFill>
                <a:ea typeface="Noto Sans CJK KR Bold"/>
              </a:rPr>
              <a:t>비용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필요성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PAIN POINT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85900" y="3390900"/>
            <a:ext cx="6896100" cy="387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32900" y="3276600"/>
            <a:ext cx="6731000" cy="410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시장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현황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MARKET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71600" y="2260600"/>
            <a:ext cx="6172200" cy="6172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0" y="2628900"/>
            <a:ext cx="8305800" cy="5930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시장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현황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MARKET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006600" y="2349500"/>
          <a:ext cx="14262100" cy="6527800"/>
        </p:xfrm>
        <a:graphic>
          <a:graphicData uri="http://schemas.openxmlformats.org/drawingml/2006/table">
            <a:tbl>
              <a:tblPr/>
              <a:tblGrid>
                <a:gridCol w="7137400"/>
                <a:gridCol w="7137400"/>
              </a:tblGrid>
              <a:tr h="14097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600" b="true" i="false" u="none" strike="noStrike">
                          <a:solidFill>
                            <a:srgbClr val="595959"/>
                          </a:solidFill>
                          <a:ea typeface="Noto Sans CJK KR Bold"/>
                        </a:rPr>
                        <a:t>자체</a:t>
                      </a:r>
                      <a:r>
                        <a:rPr lang="en-US" sz="3600" b="true" i="false" u="none" strike="noStrike">
                          <a:solidFill>
                            <a:srgbClr val="595959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600" b="true" i="false" u="none" strike="noStrike">
                          <a:solidFill>
                            <a:srgbClr val="595959"/>
                          </a:solidFill>
                          <a:ea typeface="Noto Sans CJK KR Bold"/>
                        </a:rPr>
                        <a:t>구축</a:t>
                      </a:r>
                      <a:r>
                        <a:rPr lang="en-US" sz="3600" b="true" i="false" u="none" strike="noStrike">
                          <a:solidFill>
                            <a:srgbClr val="595959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600" b="true" i="false" u="none" strike="noStrike">
                          <a:solidFill>
                            <a:srgbClr val="595959"/>
                          </a:solidFill>
                          <a:ea typeface="Noto Sans CJK KR Bold"/>
                        </a:rPr>
                        <a:t>데이터</a:t>
                      </a:r>
                      <a:r>
                        <a:rPr lang="en-US" sz="3600" b="true" i="false" u="none" strike="noStrike">
                          <a:solidFill>
                            <a:srgbClr val="595959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600" b="true" i="false" u="none" strike="noStrike">
                          <a:solidFill>
                            <a:srgbClr val="595959"/>
                          </a:solidFill>
                          <a:ea typeface="Noto Sans CJK KR Bold"/>
                        </a:rPr>
                        <a:t>플랫폼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3600" b="true" i="false" u="none" strike="noStrike">
                          <a:solidFill>
                            <a:srgbClr val="595959"/>
                          </a:solidFill>
                          <a:ea typeface="Noto Sans CJK KR Bold"/>
                        </a:rPr>
                        <a:t>상용</a:t>
                      </a:r>
                      <a:r>
                        <a:rPr lang="en-US" sz="3600" b="true" i="false" u="none" strike="noStrike">
                          <a:solidFill>
                            <a:srgbClr val="595959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600" b="true" i="false" u="none" strike="noStrike">
                          <a:solidFill>
                            <a:srgbClr val="595959"/>
                          </a:solidFill>
                          <a:ea typeface="Noto Sans CJK KR Bold"/>
                        </a:rPr>
                        <a:t>데이터</a:t>
                      </a:r>
                      <a:r>
                        <a:rPr lang="en-US" sz="3600" b="true" i="false" u="none" strike="noStrike">
                          <a:solidFill>
                            <a:srgbClr val="595959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3600" b="true" i="false" u="none" strike="noStrike">
                          <a:solidFill>
                            <a:srgbClr val="595959"/>
                          </a:solidFill>
                          <a:ea typeface="Noto Sans CJK KR Bold"/>
                        </a:rPr>
                        <a:t>플랫폼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130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74299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자사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비즈니스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로직에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최적화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가능</a:t>
                      </a:r>
                      <a:endParaRPr lang="en-US" sz="1100"/>
                    </a:p>
                    <a:p>
                      <a:pPr algn="ctr" lvl="0">
                        <a:lnSpc>
                          <a:spcPct val="174299"/>
                        </a:lnSpc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직접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코드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작성을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통한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구현</a:t>
                      </a:r>
                    </a:p>
                    <a:p>
                      <a:pPr algn="ctr" lvl="0">
                        <a:lnSpc>
                          <a:spcPct val="174299"/>
                        </a:lnSpc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원하는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서버에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구축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가능</a:t>
                      </a:r>
                    </a:p>
                    <a:p>
                      <a:pPr algn="ctr" lvl="0">
                        <a:lnSpc>
                          <a:spcPct val="174299"/>
                        </a:lnSpc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개발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/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운영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,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인프라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고정비로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예산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관리</a:t>
                      </a:r>
                    </a:p>
                    <a:p>
                      <a:pPr algn="ctr" lvl="0">
                        <a:lnSpc>
                          <a:spcPct val="174299"/>
                        </a:lnSpc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API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또는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관리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시스템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통한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기능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상호작용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74299"/>
                        </a:lnSpc>
                        <a:defRPr/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즉시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데이터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수집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가능</a:t>
                      </a:r>
                      <a:endParaRPr lang="en-US" sz="1100"/>
                    </a:p>
                    <a:p>
                      <a:pPr algn="ctr" lvl="0">
                        <a:lnSpc>
                          <a:spcPct val="174299"/>
                        </a:lnSpc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Low-Code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개발</a:t>
                      </a:r>
                    </a:p>
                    <a:p>
                      <a:pPr algn="ctr" lvl="0">
                        <a:lnSpc>
                          <a:spcPct val="174299"/>
                        </a:lnSpc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클라우드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서비스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이용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필수</a:t>
                      </a:r>
                    </a:p>
                    <a:p>
                      <a:pPr algn="ctr" lvl="0">
                        <a:lnSpc>
                          <a:spcPct val="174299"/>
                        </a:lnSpc>
                      </a:pP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사용량에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따른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비용으로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유동적인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예산</a:t>
                      </a:r>
                    </a:p>
                    <a:p>
                      <a:pPr algn="ctr" lvl="0">
                        <a:lnSpc>
                          <a:spcPct val="174299"/>
                        </a:lnSpc>
                      </a:pP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Web UI/UX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를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통한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기능</a:t>
                      </a:r>
                      <a:r>
                        <a:rPr lang="en-US" sz="2500" b="false" i="false" u="none" strike="noStrike">
                          <a:solidFill>
                            <a:srgbClr val="787878"/>
                          </a:solidFill>
                          <a:latin typeface="Noto Sans CJK KR Bold"/>
                        </a:rPr>
                        <a:t> </a:t>
                      </a:r>
                      <a:r>
                        <a:rPr lang="ko-KR" sz="2500" b="false" i="false" u="none" strike="noStrike">
                          <a:solidFill>
                            <a:srgbClr val="787878"/>
                          </a:solidFill>
                          <a:ea typeface="Noto Sans CJK KR Bold"/>
                        </a:rPr>
                        <a:t>상호작용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차별점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DIFFERENCE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6500" y="1993900"/>
            <a:ext cx="15875000" cy="6870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SYSTEM CONFIGURATION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66800" y="2438400"/>
          <a:ext cx="16167100" cy="5219700"/>
        </p:xfrm>
        <a:graphic>
          <a:graphicData uri="http://schemas.openxmlformats.org/drawingml/2006/table">
            <a:tbl>
              <a:tblPr/>
              <a:tblGrid>
                <a:gridCol w="3238500"/>
                <a:gridCol w="3238500"/>
                <a:gridCol w="3238500"/>
                <a:gridCol w="3238500"/>
                <a:gridCol w="3238500"/>
              </a:tblGrid>
              <a:tr h="4394200"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825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웹</a:t>
                      </a: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2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대시보드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23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백엔드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Airflow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NiFi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3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Kafka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3086100"/>
            <a:ext cx="3022600" cy="3378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94200" y="3149600"/>
            <a:ext cx="2921000" cy="3213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62900" y="3022600"/>
            <a:ext cx="2247900" cy="3479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88700" y="2882900"/>
            <a:ext cx="2197100" cy="3759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46200" y="3136900"/>
            <a:ext cx="3098800" cy="3238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주요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구성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요소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FEATURE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498600"/>
            <a:ext cx="16637000" cy="12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9245600"/>
            <a:ext cx="16637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" y="2006600"/>
            <a:ext cx="17818100" cy="6845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242800" y="9588500"/>
            <a:ext cx="5245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데이터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플랫폼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벤치마킹</a:t>
            </a:r>
            <a:r>
              <a:rPr lang="en-US" sz="2000" b="false" i="false" u="none" strike="noStrike">
                <a:solidFill>
                  <a:srgbClr val="C1C1C1"/>
                </a:solidFill>
                <a:latin typeface="Noto Sans CJK KR Light"/>
              </a:rPr>
              <a:t> </a:t>
            </a:r>
            <a:r>
              <a:rPr lang="ko-KR" sz="2000" b="false" i="false" u="none" strike="noStrike">
                <a:solidFill>
                  <a:srgbClr val="C1C1C1"/>
                </a:solidFill>
                <a:ea typeface="Noto Sans CJK KR Light"/>
              </a:rPr>
              <a:t>프로젝트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20700" y="266700"/>
            <a:ext cx="7404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시스템</a:t>
            </a:r>
            <a:r>
              <a:rPr lang="en-US" sz="5000" b="false" i="false" u="none" strike="noStrike">
                <a:solidFill>
                  <a:srgbClr val="5D5D5D"/>
                </a:solidFill>
                <a:latin typeface="Noto Sans CJK KR Light"/>
              </a:rPr>
              <a:t> </a:t>
            </a:r>
            <a:r>
              <a:rPr lang="ko-KR" sz="5000" b="false" i="false" u="none" strike="noStrike">
                <a:solidFill>
                  <a:srgbClr val="5D5D5D"/>
                </a:solidFill>
                <a:ea typeface="Noto Sans CJK KR Light"/>
              </a:rPr>
              <a:t>구현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57100" y="520700"/>
            <a:ext cx="5105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2400" b="false" i="false" u="none" strike="noStrike">
                <a:solidFill>
                  <a:srgbClr val="5D5D5D"/>
                </a:solidFill>
                <a:latin typeface="Noto Sans CJK KR Bold"/>
              </a:rPr>
              <a:t>IMPLEMENTAION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